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320" r:id="rId4"/>
    <p:sldId id="324" r:id="rId5"/>
    <p:sldId id="323" r:id="rId6"/>
    <p:sldId id="322" r:id="rId7"/>
    <p:sldId id="326" r:id="rId8"/>
    <p:sldId id="327" r:id="rId9"/>
    <p:sldId id="328" r:id="rId10"/>
    <p:sldId id="330" r:id="rId11"/>
    <p:sldId id="329" r:id="rId12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0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12.05.2022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(5) Linguistische Karten I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Linguistische Karten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1754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Was Sie bisher gelernt haben und </a:t>
            </a:r>
            <a:r>
              <a:rPr lang="de-DE">
                <a:solidFill>
                  <a:srgbClr val="003366"/>
                </a:solidFill>
              </a:rPr>
              <a:t>jetzt schon </a:t>
            </a:r>
            <a:r>
              <a:rPr lang="de-DE" dirty="0">
                <a:solidFill>
                  <a:srgbClr val="003366"/>
                </a:solidFill>
              </a:rPr>
              <a:t>können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B8B946-F002-4097-BCDD-09091DCB4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304" y="1486881"/>
            <a:ext cx="5877392" cy="484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51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(5) Linguistische Karten I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Übungsaufgabe (bis nächste Woche)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340041"/>
            <a:ext cx="8507413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die Verteilung des Wortes Hunde („class_hunde_utm.csv“ 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Probieren Sie Farben und Symbole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ZB: Größere Punkte für die weniger dominanten Klassen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Hellere Farben für die dominante Klasse.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Wenden Sie, was Sie bisher über Kartenerstellung gelernt haben an.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r>
              <a:rPr lang="de-DE" dirty="0">
                <a:solidFill>
                  <a:srgbClr val="003366"/>
                </a:solidFill>
              </a:rPr>
              <a:t>Laden Sie ein DEM herunter, erstellen Sie ein </a:t>
            </a:r>
            <a:r>
              <a:rPr lang="de-DE" dirty="0" err="1">
                <a:solidFill>
                  <a:srgbClr val="003366"/>
                </a:solidFill>
              </a:rPr>
              <a:t>Hillshade</a:t>
            </a:r>
            <a:r>
              <a:rPr lang="de-DE" dirty="0">
                <a:solidFill>
                  <a:srgbClr val="003366"/>
                </a:solidFill>
              </a:rPr>
              <a:t> und oder Höhenlinien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r>
              <a:rPr lang="de-DE" dirty="0">
                <a:solidFill>
                  <a:srgbClr val="003366"/>
                </a:solidFill>
              </a:rPr>
              <a:t>Fügen Sie eine Legende, Maßstabsleiste und Text hinzu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r>
              <a:rPr lang="de-DE" dirty="0">
                <a:solidFill>
                  <a:srgbClr val="003366"/>
                </a:solidFill>
              </a:rPr>
              <a:t>Speichern Sie ihre Karte als Image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endParaRPr lang="de-DE" dirty="0">
              <a:solidFill>
                <a:srgbClr val="003366"/>
              </a:solidFill>
            </a:endParaRPr>
          </a:p>
          <a:p>
            <a:pPr marL="0" indent="0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Reichen Sie Ihre Karte gerne für ein Feedback ein!</a:t>
            </a:r>
          </a:p>
        </p:txBody>
      </p:sp>
    </p:spTree>
    <p:extLst>
      <p:ext uri="{BB962C8B-B14F-4D97-AF65-F5344CB8AC3E}">
        <p14:creationId xmlns:p14="http://schemas.microsoft.com/office/powerpoint/2010/main" val="108451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(5) Linguistische Karten I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B5C9B6CC-D81B-4AD4-846C-E53D760A1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0077579"/>
              </p:ext>
            </p:extLst>
          </p:nvPr>
        </p:nvGraphicFramePr>
        <p:xfrm>
          <a:off x="318294" y="835534"/>
          <a:ext cx="7988219" cy="480822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14.4.2022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21.4.2022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28.4.2022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(3)    Vektordaten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05.5.2022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Schummerung und Höhenlinien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12.5.2022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(5)    Linguistische Karten I, Drucklayout, CSV Format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(5) Linguistische Karten I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Druck Layout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Standard Formate (DIN)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18736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Hoch und Querformat (je nach Ausdehnung des abzubildenden Gebietes)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Seite formatieren</a:t>
            </a: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C9481727-3730-44F1-80EC-5849DC73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24917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Mehrere Karten / Seiten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286110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„Lock </a:t>
            </a:r>
            <a:r>
              <a:rPr lang="de-DE" dirty="0" err="1">
                <a:solidFill>
                  <a:srgbClr val="003366"/>
                </a:solidFill>
              </a:rPr>
              <a:t>Layers</a:t>
            </a:r>
            <a:r>
              <a:rPr lang="de-DE" dirty="0">
                <a:solidFill>
                  <a:srgbClr val="003366"/>
                </a:solidFill>
              </a:rPr>
              <a:t>“ speichert die </a:t>
            </a:r>
            <a:r>
              <a:rPr lang="de-DE" b="1" dirty="0">
                <a:solidFill>
                  <a:srgbClr val="003366"/>
                </a:solidFill>
              </a:rPr>
              <a:t>aktuellen</a:t>
            </a:r>
            <a:r>
              <a:rPr lang="de-DE" dirty="0">
                <a:solidFill>
                  <a:srgbClr val="003366"/>
                </a:solidFill>
              </a:rPr>
              <a:t> Layer und Designs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FE96967-B08D-4F81-90EE-8E56F34518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21142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Als Image exportieren, erzeugt ein Image für jede Seite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73930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Übersichtskarte / Teilkarte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4E18A0F0-0358-4292-A361-A3E1B29BE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406286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Mehrere Karten („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add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“) auf einer Seite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E92A1DB0-4967-435F-A18C-C4B184D9E2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433611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Mit 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Overview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 kann die Ausdehnung auf einer anderen Karte dargestellt werden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7D7799A6-4531-4925-B162-C0293170AD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46591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Maßstab muss sich auf die karte beziehen!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064942CE-6B9C-497F-8601-36FE7A613D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493235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Achtung! Der Maßstab benötigt eine planare Projektion (WGS84 ungeeignet)</a:t>
            </a:r>
          </a:p>
        </p:txBody>
      </p:sp>
    </p:spTree>
    <p:extLst>
      <p:ext uri="{BB962C8B-B14F-4D97-AF65-F5344CB8AC3E}">
        <p14:creationId xmlns:p14="http://schemas.microsoft.com/office/powerpoint/2010/main" val="8476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29" grpId="0"/>
      <p:bldP spid="30" grpId="0"/>
      <p:bldP spid="13" grpId="0"/>
      <p:bldP spid="14" grpId="0"/>
      <p:bldP spid="15" grpId="0"/>
      <p:bldP spid="16" grpId="0"/>
      <p:bldP spid="17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(5) Linguistische Karten I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Overview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Map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2" y="1375747"/>
            <a:ext cx="6569849" cy="464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33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(5) Linguistische Karten I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- Druck Layout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Bilden Sie den gleichen Kartenausschnitt in unterschiedlichen Designs ab.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Sie 4 Kartenblätter (Seiten) in A4</a:t>
            </a: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C9481727-3730-44F1-80EC-5849DC73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24917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Sie für eine Karte, eine Übersichtskarte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286110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Designen Sie die Darstellung des Kartenausschnitts auf der Übersichtskarte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FE96967-B08D-4F81-90EE-8E56F34518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21142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Exportieren Sie die 4 Karten als Image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429505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Optional – Weltkarte 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4E18A0F0-0358-4292-A361-A3E1B29BE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461860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Verwenden Sie „ne_10m_admin_0_countries.shp“ (WGS84)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E92A1DB0-4967-435F-A18C-C4B184D9E2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4891859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Passen Sie das Kartenblatt (neu erstellen) so an, dass die Welt ohne Rand</a:t>
            </a:r>
          </a:p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Auf dem Kartenblatt dargestellt wird.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7D7799A6-4531-4925-B162-C0293170AD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556527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Erstellen Sie ein Image</a:t>
            </a:r>
          </a:p>
        </p:txBody>
      </p:sp>
    </p:spTree>
    <p:extLst>
      <p:ext uri="{BB962C8B-B14F-4D97-AF65-F5344CB8AC3E}">
        <p14:creationId xmlns:p14="http://schemas.microsoft.com/office/powerpoint/2010/main" val="4140949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  <p:bldP spid="29" grpId="0"/>
      <p:bldP spid="30" grpId="0"/>
      <p:bldP spid="13" grpId="0"/>
      <p:bldP spid="14" grpId="0"/>
      <p:bldP spid="15" grpId="0"/>
      <p:bldP spid="16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(5) Linguistische Karten I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CSV Format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52591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Comma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separated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values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CSV</a:t>
            </a: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C9481727-3730-44F1-80EC-5849DC73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93749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Die Werte sind mit einem *,* Komma getrennt</a:t>
            </a: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272737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Typisch:        *;*    */n* (Tabulator)  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Text Box 6">
            <a:extLst>
              <a:ext uri="{FF2B5EF4-FFF2-40B4-BE49-F238E27FC236}">
                <a16:creationId xmlns:a16="http://schemas.microsoft.com/office/drawing/2014/main" id="{74942EB7-C0BA-420D-A914-BC63A7B35E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231579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Es können auch andere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Trenner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(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Seperators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verwendet werden)</a:t>
            </a:r>
          </a:p>
        </p:txBody>
      </p:sp>
    </p:spTree>
    <p:extLst>
      <p:ext uri="{BB962C8B-B14F-4D97-AF65-F5344CB8AC3E}">
        <p14:creationId xmlns:p14="http://schemas.microsoft.com/office/powerpoint/2010/main" val="2223526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29" grpId="0"/>
      <p:bldP spid="30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(5) Linguistische Karten I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Problemlösung in </a:t>
            </a:r>
            <a:r>
              <a:rPr lang="de-DE" b="1" dirty="0" err="1">
                <a:solidFill>
                  <a:srgbClr val="C00000"/>
                </a:solidFill>
              </a:rPr>
              <a:t>QGis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579071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Problemstellung in englisch</a:t>
            </a:r>
          </a:p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„QGIS </a:t>
            </a:r>
            <a:r>
              <a:rPr lang="de-DE" dirty="0" err="1">
                <a:solidFill>
                  <a:srgbClr val="003366"/>
                </a:solidFill>
              </a:rPr>
              <a:t>Scalebar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wrong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Richtig „Googlen“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73930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Wichtige Adressen / Foren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4E18A0F0-0358-4292-A361-A3E1B29BE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452517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Stack Overflow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592DA98-9E79-441C-8419-93C704CC2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3501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1. Das Programm „QGIS“ 2. simple das Problem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Scalebar</a:t>
            </a:r>
            <a:r>
              <a:rPr lang="de-DE" dirty="0">
                <a:solidFill>
                  <a:srgbClr val="003366"/>
                </a:solidFill>
              </a:rPr>
              <a:t>) + Fehler</a:t>
            </a:r>
          </a:p>
        </p:txBody>
      </p:sp>
      <p:sp>
        <p:nvSpPr>
          <p:cNvPr id="20" name="Text Box 6">
            <a:extLst>
              <a:ext uri="{FF2B5EF4-FFF2-40B4-BE49-F238E27FC236}">
                <a16:creationId xmlns:a16="http://schemas.microsoft.com/office/drawing/2014/main" id="{CD91289D-DCE5-4A9B-B4A2-CA3D16A4B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9097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„QGIS save </a:t>
            </a:r>
            <a:r>
              <a:rPr lang="de-DE" dirty="0" err="1">
                <a:solidFill>
                  <a:srgbClr val="003366"/>
                </a:solidFill>
              </a:rPr>
              <a:t>layer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shp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21" name="Text Box 6">
            <a:extLst>
              <a:ext uri="{FF2B5EF4-FFF2-40B4-BE49-F238E27FC236}">
                <a16:creationId xmlns:a16="http://schemas.microsoft.com/office/drawing/2014/main" id="{DFAAD770-48AA-48E5-A53D-028569EEC1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415027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QGIS.org</a:t>
            </a:r>
          </a:p>
        </p:txBody>
      </p:sp>
      <p:sp>
        <p:nvSpPr>
          <p:cNvPr id="22" name="Text Box 6">
            <a:extLst>
              <a:ext uri="{FF2B5EF4-FFF2-40B4-BE49-F238E27FC236}">
                <a16:creationId xmlns:a16="http://schemas.microsoft.com/office/drawing/2014/main" id="{09501E18-BBDB-4643-AFB1-2782258035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489451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Youtube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(Tutorials)</a:t>
            </a:r>
          </a:p>
        </p:txBody>
      </p:sp>
    </p:spTree>
    <p:extLst>
      <p:ext uri="{BB962C8B-B14F-4D97-AF65-F5344CB8AC3E}">
        <p14:creationId xmlns:p14="http://schemas.microsoft.com/office/powerpoint/2010/main" val="140332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14" grpId="0"/>
      <p:bldP spid="15" grpId="0"/>
      <p:bldP spid="13" grpId="0"/>
      <p:bldP spid="20" grpId="0"/>
      <p:bldP spid="21" grpId="0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(5) Linguistische Karten I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- CSV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70937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Recherchieren Sie, wie Sie eine „</a:t>
            </a:r>
            <a:r>
              <a:rPr lang="de-DE" dirty="0" err="1">
                <a:solidFill>
                  <a:srgbClr val="003366"/>
                </a:solidFill>
              </a:rPr>
              <a:t>csv</a:t>
            </a:r>
            <a:r>
              <a:rPr lang="de-DE" dirty="0">
                <a:solidFill>
                  <a:srgbClr val="003366"/>
                </a:solidFill>
              </a:rPr>
              <a:t>“ Datei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einladen können.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34004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Laden Sie die Datei „class_hunde_utm.csv“ aus unserem </a:t>
            </a:r>
            <a:r>
              <a:rPr lang="de-DE" dirty="0" err="1">
                <a:solidFill>
                  <a:srgbClr val="003366"/>
                </a:solidFill>
              </a:rPr>
              <a:t>Github</a:t>
            </a:r>
            <a:r>
              <a:rPr lang="de-DE" dirty="0">
                <a:solidFill>
                  <a:srgbClr val="003366"/>
                </a:solidFill>
              </a:rPr>
              <a:t>.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F540B490-43C7-425A-AAAD-6910E18ECA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207870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Laden Sie die Dateien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ein.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91A185CA-631D-4F02-AFD0-9AE270CA4C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3" y="272288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Tipp: Die Datei ist in „UTM Zone 32“ projiziert.</a:t>
            </a:r>
          </a:p>
        </p:txBody>
      </p:sp>
    </p:spTree>
    <p:extLst>
      <p:ext uri="{BB962C8B-B14F-4D97-AF65-F5344CB8AC3E}">
        <p14:creationId xmlns:p14="http://schemas.microsoft.com/office/powerpoint/2010/main" val="304754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1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(5) Linguistische Karten I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Linguistische Karten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34004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Räumliche Verteilung eines Phänomens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C453ED-6D6D-4BBA-80D4-78257E55E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354" y="1709373"/>
            <a:ext cx="6674045" cy="471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6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575</Words>
  <Application>Microsoft Office PowerPoint</Application>
  <PresentationFormat>On-screen Show (4:3)</PresentationFormat>
  <Paragraphs>85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09_germanistik</vt:lpstr>
      <vt:lpstr>Image</vt:lpstr>
      <vt:lpstr>Einführung in die Computerkartographie SS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77</cp:revision>
  <dcterms:created xsi:type="dcterms:W3CDTF">2022-02-21T14:57:57Z</dcterms:created>
  <dcterms:modified xsi:type="dcterms:W3CDTF">2022-05-12T11:50:59Z</dcterms:modified>
</cp:coreProperties>
</file>

<file path=docProps/thumbnail.jpeg>
</file>